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1100" r:id="rId2"/>
    <p:sldId id="1742" r:id="rId3"/>
    <p:sldId id="1337" r:id="rId4"/>
    <p:sldId id="1707" r:id="rId5"/>
    <p:sldId id="1788" r:id="rId6"/>
    <p:sldId id="1789" r:id="rId7"/>
    <p:sldId id="1790" r:id="rId8"/>
    <p:sldId id="1791" r:id="rId9"/>
    <p:sldId id="1792" r:id="rId10"/>
    <p:sldId id="1793" r:id="rId11"/>
    <p:sldId id="1794" r:id="rId12"/>
    <p:sldId id="1795" r:id="rId13"/>
    <p:sldId id="1796" r:id="rId14"/>
    <p:sldId id="1797" r:id="rId15"/>
    <p:sldId id="1798" r:id="rId16"/>
    <p:sldId id="1799" r:id="rId17"/>
    <p:sldId id="1800" r:id="rId18"/>
    <p:sldId id="1769" r:id="rId19"/>
    <p:sldId id="1771" r:id="rId20"/>
    <p:sldId id="1772" r:id="rId21"/>
    <p:sldId id="1773" r:id="rId22"/>
    <p:sldId id="1774" r:id="rId23"/>
    <p:sldId id="1775" r:id="rId24"/>
    <p:sldId id="1776" r:id="rId25"/>
    <p:sldId id="1777" r:id="rId26"/>
    <p:sldId id="1780" r:id="rId27"/>
    <p:sldId id="1779" r:id="rId28"/>
    <p:sldId id="1786" r:id="rId29"/>
    <p:sldId id="1784" r:id="rId30"/>
    <p:sldId id="1785" r:id="rId31"/>
    <p:sldId id="1781" r:id="rId32"/>
    <p:sldId id="1787" r:id="rId33"/>
    <p:sldId id="952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7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20 </a:t>
            </a:r>
            <a:r>
              <a:rPr lang="en-US" altLang="en-US" sz="4000" dirty="0" smtClean="0"/>
              <a:t>– Project 3</a:t>
            </a:r>
            <a:br>
              <a:rPr lang="en-US" altLang="en-US" sz="4000" dirty="0" smtClean="0"/>
            </a:br>
            <a:r>
              <a:rPr lang="en-US" altLang="en-US" sz="4000" dirty="0" smtClean="0"/>
              <a:t>and Miscellaneous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do the same with 10110 in binary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06" y="3770739"/>
            <a:ext cx="950494" cy="993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1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169" y="476220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2</a:t>
            </a:r>
            <a:r>
              <a:rPr lang="en-US" sz="3600" baseline="30000" dirty="0" smtClean="0">
                <a:solidFill>
                  <a:prstClr val="black"/>
                </a:solidFill>
              </a:rPr>
              <a:t>4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1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0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664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2</a:t>
            </a:r>
            <a:r>
              <a:rPr lang="en-US" sz="3600" baseline="30000" dirty="0" smtClean="0">
                <a:solidFill>
                  <a:prstClr val="black"/>
                </a:solidFill>
              </a:rPr>
              <a:t>3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1782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1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5845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2</a:t>
            </a:r>
            <a:r>
              <a:rPr lang="en-US" sz="3600" baseline="30000" dirty="0" smtClean="0">
                <a:solidFill>
                  <a:prstClr val="black"/>
                </a:solidFill>
              </a:rPr>
              <a:t>2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2276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1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6339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2</a:t>
            </a:r>
            <a:r>
              <a:rPr lang="en-US" sz="3600" baseline="30000" dirty="0" smtClean="0">
                <a:solidFill>
                  <a:prstClr val="black"/>
                </a:solidFill>
              </a:rPr>
              <a:t>1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7197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0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1260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2</a:t>
            </a:r>
            <a:r>
              <a:rPr lang="en-US" sz="3600" baseline="30000" dirty="0" smtClean="0">
                <a:solidFill>
                  <a:prstClr val="black"/>
                </a:solidFill>
              </a:rPr>
              <a:t>0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900000">
            <a:off x="-23454" y="3170432"/>
            <a:ext cx="23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sixteens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900000">
            <a:off x="1204922" y="3236227"/>
            <a:ext cx="179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eights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900000">
            <a:off x="2301259" y="3253841"/>
            <a:ext cx="120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fours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900000">
            <a:off x="3367589" y="3300863"/>
            <a:ext cx="90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twos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900000">
            <a:off x="4310635" y="3300863"/>
            <a:ext cx="90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ones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652" y="5705320"/>
            <a:ext cx="888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Binary uses 2 digits, so our base isn’t 10, but…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2816" y="2619632"/>
            <a:ext cx="3395259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x 2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0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2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2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2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4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x 2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0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2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16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--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Total: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22</a:t>
            </a:r>
          </a:p>
          <a:p>
            <a:endParaRPr lang="en-US" sz="2800" b="1" baseline="30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 animBg="1"/>
      <p:bldP spid="13" grpId="0"/>
      <p:bldP spid="15" grpId="0" animBg="1"/>
      <p:bldP spid="16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Decimal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Step 1: Draw Conversion Box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Step 2: Enter Binary Number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Step 3: Multiply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Step 4: Add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45953" y="4220198"/>
          <a:ext cx="5628223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4"/>
                <a:gridCol w="689234"/>
                <a:gridCol w="689234"/>
                <a:gridCol w="547611"/>
                <a:gridCol w="547611"/>
                <a:gridCol w="547611"/>
                <a:gridCol w="479422"/>
                <a:gridCol w="479422"/>
                <a:gridCol w="479422"/>
                <a:gridCol w="47942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9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8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7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6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4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3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045953" y="4220198"/>
          <a:ext cx="562822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4"/>
                <a:gridCol w="689234"/>
                <a:gridCol w="689234"/>
                <a:gridCol w="547611"/>
                <a:gridCol w="547611"/>
                <a:gridCol w="547611"/>
                <a:gridCol w="479422"/>
                <a:gridCol w="479422"/>
                <a:gridCol w="479422"/>
                <a:gridCol w="479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045953" y="5409013"/>
          <a:ext cx="562822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4"/>
                <a:gridCol w="689234"/>
                <a:gridCol w="689234"/>
                <a:gridCol w="547611"/>
                <a:gridCol w="547611"/>
                <a:gridCol w="547611"/>
                <a:gridCol w="479422"/>
                <a:gridCol w="479422"/>
                <a:gridCol w="479422"/>
                <a:gridCol w="479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512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19672" y="5973858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128 + 0 + 0 + 0 + 8 + 4 + 0 + 1 = 141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703" y="4143281"/>
            <a:ext cx="1593131" cy="1826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Converting From Binary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5216" y="1977380"/>
            <a:ext cx="8229600" cy="415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What are the decimals equivalents of…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     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    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100000  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101010  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0010 1010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1000 0000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863979"/>
            <a:ext cx="4015235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Longer binary numbers are often broken into blocks of four digits for the sake of readability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1930" y="4826524"/>
            <a:ext cx="1376313" cy="60711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Converting From Binary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5216" y="1977380"/>
            <a:ext cx="8229600" cy="415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What are the decimals equivalents of…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       = 4+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        = 5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      = 8+4+2+1      = 15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100000    = 32+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32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101010    = 32+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+8+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42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 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 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32+</a:t>
            </a:r>
            <a:r>
              <a:rPr lang="en-US" sz="3200" b="1" dirty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+8+</a:t>
            </a:r>
            <a:r>
              <a:rPr lang="en-US" sz="3200" b="1" dirty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+2+</a:t>
            </a:r>
            <a:r>
              <a:rPr lang="en-US" sz="3200" b="1" dirty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 0000 = 128+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= 128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to Binary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85140"/>
            <a:ext cx="8229600" cy="4156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Step 1: Draw Conversion Box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Step 2: Compare decimal to highest  binary value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Step 3: If binary value is smaller, put a 1 there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		 subtract the value from the decimal number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Step 4: Repeat until 0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96784" y="4656296"/>
          <a:ext cx="5326563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293"/>
                <a:gridCol w="652293"/>
                <a:gridCol w="652293"/>
                <a:gridCol w="518260"/>
                <a:gridCol w="518260"/>
                <a:gridCol w="518260"/>
                <a:gridCol w="453726"/>
                <a:gridCol w="453726"/>
                <a:gridCol w="453726"/>
                <a:gridCol w="453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9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8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7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6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4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3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5963" y="4175279"/>
            <a:ext cx="2892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Convert 163 to binary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326" y="5984092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163-128 = 35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911" y="5984092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35-32 = 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012" y="598409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3-2=1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3638" y="5984092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1-1=0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484735" y="5448776"/>
          <a:ext cx="117055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293"/>
                <a:gridCol w="5182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604805" y="5448776"/>
          <a:ext cx="45372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069621" y="5448776"/>
          <a:ext cx="45372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89941" y="4618090"/>
            <a:ext cx="1593131" cy="127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3640642" y="5448776"/>
          <a:ext cx="196416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502"/>
                <a:gridCol w="461220"/>
                <a:gridCol w="461220"/>
                <a:gridCol w="4612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binary equivalents of…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216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73678" cy="4517689"/>
          </a:xfrm>
        </p:spPr>
        <p:txBody>
          <a:bodyPr/>
          <a:lstStyle/>
          <a:p>
            <a:r>
              <a:rPr lang="en-US" dirty="0" smtClean="0"/>
              <a:t>What are the binary equivalents of…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   = 1001 (or 8+1)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   = 0001 1011 (or 16+8+2+1)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   = 0100 0100 (or 64+4)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216  = 1101 1000 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(or 128+64+16+8)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255  = 1111 1111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(or 128+64+32+16+8+4+2+1)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 “sanity checking” rules for conversions: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Binary can only be 1 or 0</a:t>
            </a:r>
          </a:p>
          <a:p>
            <a:pPr marL="914400" lvl="1" indent="-514350"/>
            <a:r>
              <a:rPr lang="en-US" dirty="0" smtClean="0"/>
              <a:t>If you get “2” of something, it’s wrong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Odd numbers </a:t>
            </a:r>
            <a:r>
              <a:rPr lang="en-US" u="sng" dirty="0" smtClean="0"/>
              <a:t>must</a:t>
            </a:r>
            <a:r>
              <a:rPr lang="en-US" dirty="0" smtClean="0"/>
              <a:t> have a 1 in the ones column</a:t>
            </a:r>
          </a:p>
          <a:p>
            <a:pPr marL="914400" lvl="1" indent="-514350"/>
            <a:r>
              <a:rPr lang="en-US" dirty="0" smtClean="0"/>
              <a:t>Why?  (And what’s the rule for even numbers?)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column’s value is the sum of </a:t>
            </a:r>
            <a:r>
              <a:rPr lang="en-US" u="sng" dirty="0" smtClean="0"/>
              <a:t>all</a:t>
            </a:r>
            <a:r>
              <a:rPr lang="en-US" dirty="0" smtClean="0"/>
              <a:t> of the previous columns (to the right) plus one</a:t>
            </a:r>
          </a:p>
          <a:p>
            <a:pPr marL="914400" lvl="1" indent="-514350"/>
            <a:r>
              <a:rPr lang="en-US" dirty="0" smtClean="0"/>
              <a:t>In decimal, what column comes after 999?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“Short Circuit” Evaluation</a:t>
            </a:r>
          </a:p>
        </p:txBody>
      </p:sp>
    </p:spTree>
    <p:extLst>
      <p:ext uri="{BB962C8B-B14F-4D97-AF65-F5344CB8AC3E}">
        <p14:creationId xmlns:p14="http://schemas.microsoft.com/office/powerpoint/2010/main" val="510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Complex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put multiple operators together!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bool4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and (b or 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What does Python do first?</a:t>
            </a:r>
          </a:p>
          <a:p>
            <a:pPr lvl="1"/>
            <a:r>
              <a:rPr lang="en-US" dirty="0" smtClean="0"/>
              <a:t>Computes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(b or c)</a:t>
            </a:r>
          </a:p>
          <a:p>
            <a:pPr lvl="1"/>
            <a:r>
              <a:rPr lang="en-US" dirty="0" smtClean="0"/>
              <a:t>Computes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and </a:t>
            </a:r>
            <a:r>
              <a:rPr lang="en-US" dirty="0" smtClean="0"/>
              <a:t>the result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6689" y="5428942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isn’t strictly true!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  <a:p>
            <a:pPr lvl="1"/>
            <a:r>
              <a:rPr lang="en-US" dirty="0"/>
              <a:t>Creating</a:t>
            </a:r>
          </a:p>
          <a:p>
            <a:pPr lvl="1"/>
            <a:r>
              <a:rPr lang="en-US" dirty="0"/>
              <a:t>Accessing</a:t>
            </a:r>
          </a:p>
          <a:p>
            <a:pPr lvl="1"/>
            <a:r>
              <a:rPr lang="en-US" dirty="0" smtClean="0"/>
              <a:t>Manipulating</a:t>
            </a:r>
          </a:p>
          <a:p>
            <a:pPr lvl="1"/>
            <a:r>
              <a:rPr lang="en-US" dirty="0" smtClean="0"/>
              <a:t>Methods</a:t>
            </a:r>
            <a:endParaRPr lang="en-US" dirty="0"/>
          </a:p>
          <a:p>
            <a:r>
              <a:rPr lang="en-US" dirty="0" smtClean="0"/>
              <a:t>Hashing</a:t>
            </a:r>
          </a:p>
          <a:p>
            <a:r>
              <a:rPr lang="en-US" dirty="0" smtClean="0"/>
              <a:t>Dictionaries </a:t>
            </a:r>
            <a:r>
              <a:rPr lang="en-US" dirty="0"/>
              <a:t>vs Lists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Circuit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tries to be efficient (</a:t>
            </a:r>
            <a:r>
              <a:rPr lang="en-US" i="1" dirty="0" smtClean="0"/>
              <a:t>i.e.</a:t>
            </a:r>
            <a:r>
              <a:rPr lang="en-US" dirty="0" smtClean="0"/>
              <a:t>, lazy), and so it won’t do any more work than necessary</a:t>
            </a:r>
          </a:p>
          <a:p>
            <a:pPr lvl="1"/>
            <a:r>
              <a:rPr lang="en-US" dirty="0" smtClean="0"/>
              <a:t>If the remainder of an expression won’t change the outcome, Python doesn’t look at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called “short circuiting”</a:t>
            </a:r>
          </a:p>
          <a:p>
            <a:pPr lvl="1"/>
            <a:r>
              <a:rPr lang="en-US" dirty="0" smtClean="0"/>
              <a:t>It’s a powerful tool, and can simplify the conditionals in your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 Evaluation –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obvious reasons, short circuiting behaves differently 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dirty="0" smtClean="0"/>
              <a:t>statements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” statements short circuit as soon as an expression evaluates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” statements short circuit as soon as an expression evaluates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Circuiting –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in the expression: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bool1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and (b or c)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rest of the expression doesn’t </a:t>
            </a:r>
            <a:r>
              <a:rPr lang="en-US" dirty="0" smtClean="0"/>
              <a:t>matter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will realize this, and 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 </a:t>
            </a:r>
            <a:r>
              <a:rPr lang="en-US" dirty="0"/>
              <a:t>won’t bother with the rest of the </a:t>
            </a:r>
            <a:r>
              <a:rPr lang="en-US" dirty="0" smtClean="0"/>
              <a:t>expression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Circuiting –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in the expression: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bool1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(b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c)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rest of the expression doesn’t </a:t>
            </a:r>
            <a:r>
              <a:rPr lang="en-US" dirty="0" smtClean="0"/>
              <a:t>matter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will realize this, and 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won’t </a:t>
            </a:r>
            <a:r>
              <a:rPr lang="en-US" dirty="0"/>
              <a:t>bother with the rest of the </a:t>
            </a:r>
            <a:r>
              <a:rPr lang="en-US" dirty="0" smtClean="0"/>
              <a:t>expression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lead to “new” errors in old code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True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# Variables b and c not defined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or (b and c)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False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or (b and c)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Traceback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(most recent call last):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File "&lt;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&gt;", line 1, in &lt;module&gt;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name 'b' is not defined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020" y="3352997"/>
            <a:ext cx="281765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Python stopped at the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”, so it never saw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or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43580" y="3629320"/>
            <a:ext cx="2922309" cy="6975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93494" cy="4517689"/>
          </a:xfrm>
        </p:spPr>
        <p:txBody>
          <a:bodyPr/>
          <a:lstStyle/>
          <a:p>
            <a:r>
              <a:rPr lang="en-US" dirty="0" smtClean="0"/>
              <a:t>Order matters!  You can use short circuiting to control what statements are reached</a:t>
            </a:r>
          </a:p>
          <a:p>
            <a:endParaRPr lang="en-US" dirty="0"/>
          </a:p>
          <a:p>
            <a:r>
              <a:rPr lang="en-US" dirty="0" smtClean="0"/>
              <a:t>While checking the validity of input, if</a:t>
            </a:r>
            <a:br>
              <a:rPr lang="en-US" dirty="0" smtClean="0"/>
            </a:br>
            <a:r>
              <a:rPr lang="en-US" dirty="0" smtClean="0"/>
              <a:t>the user can also enter a “Q” to quit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QUIT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&gt; MIN_VAL: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41274" y="5332522"/>
            <a:ext cx="381916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This will only be reached if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num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is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“Q”, so the cast to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() won’t cause a problem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948719" y="4386945"/>
            <a:ext cx="422481" cy="1548624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Not Cheat on Project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Yes, this project has been given before</a:t>
            </a:r>
          </a:p>
          <a:p>
            <a:pPr lvl="1"/>
            <a:r>
              <a:rPr lang="en-US" sz="2600" dirty="0" smtClean="0"/>
              <a:t>Yes, in this class</a:t>
            </a:r>
          </a:p>
          <a:p>
            <a:pPr lvl="1"/>
            <a:r>
              <a:rPr lang="en-US" sz="2600" dirty="0" smtClean="0"/>
              <a:t>Yes, we have all of the old projects to compare it to</a:t>
            </a:r>
          </a:p>
          <a:p>
            <a:r>
              <a:rPr lang="en-US" sz="3000" dirty="0" smtClean="0"/>
              <a:t>Yes, this project has solutions on the internet</a:t>
            </a:r>
          </a:p>
          <a:p>
            <a:pPr lvl="1"/>
            <a:r>
              <a:rPr lang="en-US" sz="2600" dirty="0" smtClean="0"/>
              <a:t>Yes, we have copies of all of them</a:t>
            </a:r>
          </a:p>
          <a:p>
            <a:pPr lvl="1"/>
            <a:r>
              <a:rPr lang="en-US" sz="2600" dirty="0" smtClean="0"/>
              <a:t>Yes, we will go looking for new ones after it’s due</a:t>
            </a:r>
          </a:p>
          <a:p>
            <a:r>
              <a:rPr lang="en-US" sz="3000" dirty="0" smtClean="0"/>
              <a:t>Yes, you could pay someone else to do it</a:t>
            </a:r>
          </a:p>
          <a:p>
            <a:pPr lvl="1"/>
            <a:r>
              <a:rPr lang="en-US" sz="2600" dirty="0" smtClean="0"/>
              <a:t>Yes, we know of the sites where you can get this done</a:t>
            </a:r>
          </a:p>
          <a:p>
            <a:pPr lvl="1"/>
            <a:r>
              <a:rPr lang="en-US" sz="2600" dirty="0" smtClean="0"/>
              <a:t>Yes, we will spot “elegant” code that you didn’t write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in 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in class</a:t>
            </a:r>
          </a:p>
          <a:p>
            <a:r>
              <a:rPr lang="en-US" altLang="ja-JP" dirty="0" smtClean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John von Neumann</a:t>
            </a:r>
          </a:p>
          <a:p>
            <a:pPr lvl="1"/>
            <a:r>
              <a:rPr lang="en-US" sz="2600" dirty="0"/>
              <a:t>Creator of merge sort</a:t>
            </a:r>
          </a:p>
          <a:p>
            <a:pPr lvl="2"/>
            <a:r>
              <a:rPr lang="en-US" dirty="0" smtClean="0"/>
              <a:t>We’ll learn this soon!</a:t>
            </a:r>
          </a:p>
          <a:p>
            <a:pPr lvl="1"/>
            <a:r>
              <a:rPr lang="en-US" sz="2600" dirty="0" smtClean="0"/>
              <a:t>Helped develop what is now </a:t>
            </a:r>
            <a:br>
              <a:rPr lang="en-US" sz="2600" dirty="0" smtClean="0"/>
            </a:br>
            <a:r>
              <a:rPr lang="en-US" sz="2600" dirty="0" smtClean="0"/>
              <a:t>known as “von Neumann </a:t>
            </a:r>
            <a:br>
              <a:rPr lang="en-US" sz="2600" dirty="0" smtClean="0"/>
            </a:br>
            <a:r>
              <a:rPr lang="en-US" sz="2600" dirty="0" smtClean="0"/>
              <a:t>architecture” (not all his work)</a:t>
            </a:r>
          </a:p>
          <a:p>
            <a:pPr lvl="1"/>
            <a:r>
              <a:rPr lang="en-US" sz="2600" dirty="0" smtClean="0"/>
              <a:t>Created a rigorous framework</a:t>
            </a:r>
            <a:br>
              <a:rPr lang="en-US" sz="2600" dirty="0" smtClean="0"/>
            </a:br>
            <a:r>
              <a:rPr lang="en-US" sz="2600" dirty="0" smtClean="0"/>
              <a:t>for quantum mechanics</a:t>
            </a:r>
            <a:endParaRPr lang="en-US" sz="2600" dirty="0"/>
          </a:p>
          <a:p>
            <a:pPr lvl="1"/>
            <a:r>
              <a:rPr lang="en-US" sz="2600" dirty="0" smtClean="0"/>
              <a:t>Developed implosion mechanism</a:t>
            </a:r>
            <a:br>
              <a:rPr lang="en-US" sz="2600" dirty="0" smtClean="0"/>
            </a:br>
            <a:r>
              <a:rPr lang="en-US" sz="2600" dirty="0" smtClean="0"/>
              <a:t>for nuclear bombs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40" y="2304713"/>
            <a:ext cx="2776073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ENIAC</a:t>
            </a:r>
          </a:p>
          <a:p>
            <a:pPr lvl="1"/>
            <a:r>
              <a:rPr lang="en-US" dirty="0" smtClean="0"/>
              <a:t>Completed in 1946 at </a:t>
            </a:r>
            <a:r>
              <a:rPr lang="en-US" dirty="0" err="1" smtClean="0"/>
              <a:t>UPenn</a:t>
            </a:r>
            <a:endParaRPr lang="en-US" dirty="0" smtClean="0"/>
          </a:p>
          <a:p>
            <a:pPr lvl="2"/>
            <a:r>
              <a:rPr lang="en-US" dirty="0" smtClean="0"/>
              <a:t>Decommissioned in 1956</a:t>
            </a:r>
          </a:p>
          <a:p>
            <a:pPr lvl="1"/>
            <a:r>
              <a:rPr lang="en-US" dirty="0" smtClean="0"/>
              <a:t>Computations were 2,400 </a:t>
            </a:r>
            <a:br>
              <a:rPr lang="en-US" dirty="0" smtClean="0"/>
            </a:br>
            <a:r>
              <a:rPr lang="en-US" dirty="0" smtClean="0"/>
              <a:t>times faster than humans</a:t>
            </a:r>
          </a:p>
          <a:p>
            <a:pPr lvl="1"/>
            <a:r>
              <a:rPr lang="en-US" dirty="0" smtClean="0"/>
              <a:t>Cost $6.7 million to build</a:t>
            </a:r>
          </a:p>
          <a:p>
            <a:pPr lvl="1"/>
            <a:r>
              <a:rPr lang="en-US" dirty="0" smtClean="0"/>
              <a:t>Meant to create artillery</a:t>
            </a:r>
            <a:br>
              <a:rPr lang="en-US" dirty="0" smtClean="0"/>
            </a:br>
            <a:r>
              <a:rPr lang="en-US" dirty="0" smtClean="0"/>
              <a:t>firing tables for the US Army</a:t>
            </a:r>
          </a:p>
          <a:p>
            <a:pPr lvl="1"/>
            <a:r>
              <a:rPr lang="en-US" dirty="0" smtClean="0"/>
              <a:t>Also used for studying thermonuclear feasibility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1832" y="1051856"/>
            <a:ext cx="6420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More 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6" r="51989"/>
          <a:stretch/>
        </p:blipFill>
        <p:spPr>
          <a:xfrm>
            <a:off x="5738328" y="2174029"/>
            <a:ext cx="3153746" cy="36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ENIAC Programmers</a:t>
            </a:r>
          </a:p>
          <a:p>
            <a:pPr lvl="1"/>
            <a:r>
              <a:rPr lang="en-US" dirty="0"/>
              <a:t>Kay McNulty, Betty Jennings, Betty Snyder, </a:t>
            </a:r>
            <a:r>
              <a:rPr lang="en-US" dirty="0" err="1"/>
              <a:t>Marlyn</a:t>
            </a:r>
            <a:r>
              <a:rPr lang="en-US" dirty="0"/>
              <a:t> Meltzer, Fran Bilas, and Ruth </a:t>
            </a:r>
            <a:r>
              <a:rPr lang="en-US" dirty="0" err="1" smtClean="0"/>
              <a:t>Lichterman</a:t>
            </a:r>
            <a:endParaRPr lang="en-US" dirty="0" smtClean="0"/>
          </a:p>
          <a:p>
            <a:pPr lvl="1"/>
            <a:r>
              <a:rPr lang="en-US" dirty="0" smtClean="0"/>
              <a:t>These women turned abstract</a:t>
            </a:r>
            <a:br>
              <a:rPr lang="en-US" dirty="0" smtClean="0"/>
            </a:br>
            <a:r>
              <a:rPr lang="en-US" dirty="0" smtClean="0"/>
              <a:t>ideas into working, bug-free code</a:t>
            </a:r>
          </a:p>
          <a:p>
            <a:pPr lvl="2"/>
            <a:r>
              <a:rPr lang="en-US" dirty="0" smtClean="0"/>
              <a:t>First program run on ENIAC had</a:t>
            </a:r>
            <a:br>
              <a:rPr lang="en-US" dirty="0" smtClean="0"/>
            </a:br>
            <a:r>
              <a:rPr lang="en-US" u="sng" dirty="0" smtClean="0"/>
              <a:t>a million</a:t>
            </a:r>
            <a:r>
              <a:rPr lang="en-US" dirty="0" smtClean="0"/>
              <a:t> individual </a:t>
            </a:r>
            <a:r>
              <a:rPr lang="en-US" dirty="0" err="1" smtClean="0"/>
              <a:t>punchcards</a:t>
            </a:r>
            <a:endParaRPr lang="en-US" dirty="0" smtClean="0"/>
          </a:p>
          <a:p>
            <a:pPr lvl="1"/>
            <a:r>
              <a:rPr lang="en-US" dirty="0" smtClean="0"/>
              <a:t>Programming was seen back then</a:t>
            </a:r>
            <a:br>
              <a:rPr lang="en-US" dirty="0" smtClean="0"/>
            </a:br>
            <a:r>
              <a:rPr lang="en-US" dirty="0" smtClean="0"/>
              <a:t>as “easy” work, akin to typing up </a:t>
            </a:r>
            <a:br>
              <a:rPr lang="en-US" dirty="0" smtClean="0"/>
            </a:br>
            <a:r>
              <a:rPr lang="en-US" dirty="0" smtClean="0"/>
              <a:t>a handwritten letter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39" y="1051856"/>
            <a:ext cx="793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Even More 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3" t="28561" r="6803"/>
          <a:stretch/>
        </p:blipFill>
        <p:spPr>
          <a:xfrm>
            <a:off x="6186198" y="3508310"/>
            <a:ext cx="2855167" cy="2872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4" y="6028676"/>
            <a:ext cx="704461" cy="7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/>
              <a:t>Project 3 </a:t>
            </a:r>
            <a:r>
              <a:rPr lang="en-US" dirty="0" smtClean="0"/>
              <a:t>design is </a:t>
            </a:r>
            <a:r>
              <a:rPr lang="en-US" dirty="0"/>
              <a:t>due on Friday, </a:t>
            </a:r>
            <a:r>
              <a:rPr lang="en-US" dirty="0" smtClean="0"/>
              <a:t>May </a:t>
            </a:r>
            <a:r>
              <a:rPr lang="en-US" dirty="0" smtClean="0"/>
              <a:t>3rd</a:t>
            </a:r>
            <a:endParaRPr lang="en-US" dirty="0"/>
          </a:p>
          <a:p>
            <a:pPr lvl="1"/>
            <a:r>
              <a:rPr lang="en-US" dirty="0" smtClean="0"/>
              <a:t>Project itself is due </a:t>
            </a:r>
            <a:r>
              <a:rPr lang="en-US" dirty="0"/>
              <a:t>on Friday, </a:t>
            </a:r>
            <a:r>
              <a:rPr lang="en-US" dirty="0" smtClean="0"/>
              <a:t>May </a:t>
            </a:r>
            <a:r>
              <a:rPr lang="en-US" dirty="0" smtClean="0"/>
              <a:t>10th</a:t>
            </a:r>
            <a:endParaRPr lang="en-US" dirty="0"/>
          </a:p>
          <a:p>
            <a:r>
              <a:rPr lang="en-US" dirty="0"/>
              <a:t>Survey #3 out on </a:t>
            </a:r>
            <a:r>
              <a:rPr lang="en-US" dirty="0" smtClean="0"/>
              <a:t>Monday, May </a:t>
            </a:r>
            <a:r>
              <a:rPr lang="en-US" dirty="0" smtClean="0"/>
              <a:t>6th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Course evaluations are </a:t>
            </a:r>
            <a:r>
              <a:rPr lang="en-US" dirty="0" smtClean="0"/>
              <a:t>(not out yet)</a:t>
            </a:r>
          </a:p>
          <a:p>
            <a:r>
              <a:rPr lang="en-US" dirty="0" smtClean="0"/>
              <a:t>Final </a:t>
            </a:r>
            <a:r>
              <a:rPr lang="en-US" dirty="0"/>
              <a:t>exam is when?</a:t>
            </a:r>
          </a:p>
          <a:p>
            <a:pPr lvl="1"/>
            <a:r>
              <a:rPr lang="en-US" sz="3200" dirty="0"/>
              <a:t>Friday, May </a:t>
            </a:r>
            <a:r>
              <a:rPr lang="en-US" sz="3200" dirty="0" smtClean="0"/>
              <a:t>17th </a:t>
            </a:r>
            <a:r>
              <a:rPr lang="en-US" sz="3200" dirty="0"/>
              <a:t>from 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8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ASCII table (adapted from):</a:t>
            </a:r>
          </a:p>
          <a:p>
            <a:pPr lvl="1"/>
            <a:r>
              <a:rPr lang="en-US" sz="1600" dirty="0"/>
              <a:t>https://commons.wikimedia.org/wiki/File:ASCII-Table-wide.svg</a:t>
            </a:r>
            <a:endParaRPr lang="en-US" sz="1600" dirty="0" smtClean="0"/>
          </a:p>
          <a:p>
            <a:r>
              <a:rPr lang="en-US" sz="2000" dirty="0" smtClean="0"/>
              <a:t>Generic kitten:</a:t>
            </a:r>
          </a:p>
          <a:p>
            <a:pPr lvl="1"/>
            <a:r>
              <a:rPr lang="en-US" sz="1600" dirty="0"/>
              <a:t>http://www.publicdomainpictures.net/view-image.php?image=87454</a:t>
            </a:r>
          </a:p>
          <a:p>
            <a:r>
              <a:rPr lang="en-US" sz="2000" dirty="0" smtClean="0"/>
              <a:t>Generic puppy:</a:t>
            </a:r>
          </a:p>
          <a:p>
            <a:pPr lvl="1"/>
            <a:r>
              <a:rPr lang="en-US" sz="1600" dirty="0"/>
              <a:t>http://www.publicdomainpictures.net/view-image.php?image=192231</a:t>
            </a:r>
          </a:p>
          <a:p>
            <a:r>
              <a:rPr lang="en-US" sz="2000" dirty="0" smtClean="0"/>
              <a:t>John von Neumann:</a:t>
            </a:r>
          </a:p>
          <a:p>
            <a:pPr lvl="1"/>
            <a:r>
              <a:rPr lang="en-US" sz="1600" dirty="0"/>
              <a:t>https://en.wikipedia.org/wiki/File:JohnvonNeumann-LosAlamos.gif</a:t>
            </a:r>
            <a:endParaRPr lang="en-US" sz="1600" dirty="0" smtClean="0"/>
          </a:p>
          <a:p>
            <a:r>
              <a:rPr lang="en-US" sz="2000" dirty="0" smtClean="0"/>
              <a:t>ENIAC (adapted from):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smtClean="0"/>
              <a:t>commons.wikimedia.org/wiki/File:Eniac.jpg</a:t>
            </a:r>
          </a:p>
          <a:p>
            <a:r>
              <a:rPr lang="en-US" sz="2000" dirty="0" smtClean="0"/>
              <a:t>ENIAC programmers (adapted from):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smtClean="0"/>
              <a:t>commons.wikimedia.org/wiki/File:Reprogramming_ENIAC.png</a:t>
            </a:r>
          </a:p>
          <a:p>
            <a:r>
              <a:rPr lang="en-US" sz="2000" dirty="0" smtClean="0"/>
              <a:t>Mad emoji (adapted from):</a:t>
            </a:r>
          </a:p>
          <a:p>
            <a:pPr lvl="1"/>
            <a:r>
              <a:rPr lang="en-US" sz="1600" dirty="0"/>
              <a:t>https://commons.wikimedia.org/wiki/File:Twemoji_1f620.svg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understand more about how data is represented inside the computer</a:t>
            </a:r>
          </a:p>
          <a:p>
            <a:pPr lvl="1"/>
            <a:r>
              <a:rPr lang="en-US" altLang="en-US" dirty="0" smtClean="0"/>
              <a:t>Binary numbers</a:t>
            </a:r>
            <a:endParaRPr lang="en-US" altLang="en-US" dirty="0" smtClean="0"/>
          </a:p>
          <a:p>
            <a:r>
              <a:rPr lang="en-US" altLang="en-US" dirty="0" smtClean="0"/>
              <a:t>To see the benefits of short circuit evaluation</a:t>
            </a:r>
          </a:p>
          <a:p>
            <a:endParaRPr lang="en-US" altLang="en-US" dirty="0"/>
          </a:p>
          <a:p>
            <a:r>
              <a:rPr lang="en-US" altLang="en-US" dirty="0"/>
              <a:t>To discuss details of Project 3</a:t>
            </a:r>
          </a:p>
          <a:p>
            <a:pPr lvl="1"/>
            <a:r>
              <a:rPr lang="en-US" altLang="en-US" dirty="0" smtClean="0"/>
              <a:t>How many boards to have?</a:t>
            </a: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store all information (code, text, images, sound,) as a binary representation</a:t>
            </a:r>
          </a:p>
          <a:p>
            <a:pPr lvl="1"/>
            <a:r>
              <a:rPr lang="en-US" dirty="0" smtClean="0"/>
              <a:t>“Binary” means only two parts: 0 and 1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Specific formats for each file help the computer know what type of item/object it is</a:t>
            </a:r>
          </a:p>
          <a:p>
            <a:pPr lvl="3"/>
            <a:endParaRPr lang="en-US" dirty="0"/>
          </a:p>
          <a:p>
            <a:r>
              <a:rPr lang="en-US" dirty="0" smtClean="0"/>
              <a:t>But why use binary?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vs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use decimal numbers?</a:t>
            </a:r>
          </a:p>
          <a:p>
            <a:pPr lvl="1"/>
            <a:r>
              <a:rPr lang="en-US" dirty="0" smtClean="0"/>
              <a:t>Ones, tens, hundreds, thousands, etc. </a:t>
            </a:r>
          </a:p>
          <a:p>
            <a:pPr lvl="3"/>
            <a:endParaRPr lang="en-US" dirty="0"/>
          </a:p>
          <a:p>
            <a:r>
              <a:rPr lang="en-US" dirty="0" smtClean="0"/>
              <a:t>But computers don’t have fingers…</a:t>
            </a:r>
          </a:p>
          <a:p>
            <a:pPr lvl="1"/>
            <a:r>
              <a:rPr lang="en-US" dirty="0" smtClean="0"/>
              <a:t>What do they have instead?</a:t>
            </a:r>
          </a:p>
          <a:p>
            <a:endParaRPr lang="en-US" dirty="0" smtClean="0"/>
          </a:p>
          <a:p>
            <a:r>
              <a:rPr lang="en-US" dirty="0" smtClean="0"/>
              <a:t>They only have two states: “on” and “off”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represent a number like 50,932?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06" y="3770739"/>
            <a:ext cx="950494" cy="993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5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169" y="476220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10</a:t>
            </a:r>
            <a:r>
              <a:rPr lang="en-US" sz="3600" baseline="30000" dirty="0" smtClean="0">
                <a:solidFill>
                  <a:prstClr val="black"/>
                </a:solidFill>
              </a:rPr>
              <a:t>4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1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0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664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21782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9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5845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2276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3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6339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27197" y="3769069"/>
            <a:ext cx="950494" cy="9948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2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1260" y="4763875"/>
            <a:ext cx="9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 rot="18900000">
            <a:off x="193122" y="2953856"/>
            <a:ext cx="23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ten thousands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900000">
            <a:off x="1265082" y="3103875"/>
            <a:ext cx="179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thousands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900000">
            <a:off x="2301259" y="3121489"/>
            <a:ext cx="120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hundreds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900000">
            <a:off x="3367589" y="3300863"/>
            <a:ext cx="90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tens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900000">
            <a:off x="4310635" y="3300863"/>
            <a:ext cx="90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ones</a:t>
            </a:r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878" y="5560936"/>
            <a:ext cx="53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Decimal uses 10 digits, so…</a:t>
            </a:r>
            <a:endParaRPr lang="en-US" sz="3600" baseline="30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2816" y="2619632"/>
            <a:ext cx="3395259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x 10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   2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x 10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  30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x 10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 900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x 10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0000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x 10</a:t>
            </a:r>
            <a:r>
              <a:rPr lang="en-US" sz="28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50000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------</a:t>
            </a:r>
          </a:p>
          <a:p>
            <a:r>
              <a:rPr lang="en-US" sz="2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Total:   50932</a:t>
            </a:r>
          </a:p>
          <a:p>
            <a:endParaRPr lang="en-US" sz="2800" b="1" baseline="30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 animBg="1"/>
      <p:bldP spid="13" grpId="0"/>
      <p:bldP spid="15" grpId="0" animBg="1"/>
      <p:bldP spid="16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Decimal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67490" y="1851320"/>
          <a:ext cx="8009020" cy="3299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1804"/>
                <a:gridCol w="1601804"/>
                <a:gridCol w="1601804"/>
                <a:gridCol w="1601804"/>
                <a:gridCol w="1601804"/>
              </a:tblGrid>
              <a:tr h="824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r>
                        <a:rPr lang="en-US" sz="4000" baseline="30000" dirty="0" smtClean="0"/>
                        <a:t>4</a:t>
                      </a:r>
                      <a:endParaRPr lang="en-US" sz="4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r>
                        <a:rPr lang="en-US" sz="4000" baseline="30000" dirty="0" smtClean="0"/>
                        <a:t>3</a:t>
                      </a:r>
                      <a:endParaRPr lang="en-US" sz="4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r>
                        <a:rPr lang="en-US" sz="4000" baseline="30000" dirty="0" smtClean="0"/>
                        <a:t>1</a:t>
                      </a:r>
                      <a:endParaRPr lang="en-US" sz="4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r>
                        <a:rPr lang="en-US" sz="4000" baseline="30000" dirty="0" smtClean="0"/>
                        <a:t>0</a:t>
                      </a:r>
                      <a:endParaRPr lang="en-US" sz="4000" baseline="30000" dirty="0"/>
                    </a:p>
                  </a:txBody>
                  <a:tcPr/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10000</a:t>
                      </a:r>
                      <a:endParaRPr lang="en-US" sz="4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1000</a:t>
                      </a:r>
                      <a:endParaRPr lang="en-US" sz="4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100</a:t>
                      </a:r>
                      <a:endParaRPr lang="en-US" sz="4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10</a:t>
                      </a:r>
                      <a:endParaRPr lang="en-US" sz="4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60000</a:t>
                      </a:r>
                      <a:endParaRPr lang="en-US" sz="4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7000</a:t>
                      </a:r>
                      <a:endParaRPr lang="en-US" sz="4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400</a:t>
                      </a:r>
                      <a:endParaRPr lang="en-US" sz="4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90</a:t>
                      </a:r>
                      <a:endParaRPr lang="en-US" sz="4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6768" y="5403501"/>
            <a:ext cx="7550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60000+7000+400+90+3 = 67493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40163</TotalTime>
  <Words>1368</Words>
  <Application>Microsoft Office PowerPoint</Application>
  <PresentationFormat>On-screen Show (4:3)</PresentationFormat>
  <Paragraphs>382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20 – Project 3 and Miscellaneous Topics</vt:lpstr>
      <vt:lpstr>Last Class We Covered</vt:lpstr>
      <vt:lpstr>Any Questions from Last Time?</vt:lpstr>
      <vt:lpstr>Today’s Objectives</vt:lpstr>
      <vt:lpstr>Binary Numbers</vt:lpstr>
      <vt:lpstr>Binary Numbers</vt:lpstr>
      <vt:lpstr>Decimal vs Binary</vt:lpstr>
      <vt:lpstr>Decimal Example</vt:lpstr>
      <vt:lpstr>Another Decimal Example</vt:lpstr>
      <vt:lpstr>Binary Example</vt:lpstr>
      <vt:lpstr>Binary to Decimal Conversion</vt:lpstr>
      <vt:lpstr>Exercise: Converting From Binary</vt:lpstr>
      <vt:lpstr>Exercise: Converting From Binary</vt:lpstr>
      <vt:lpstr>Decimal to Binary Conversion</vt:lpstr>
      <vt:lpstr>Converting to Binary</vt:lpstr>
      <vt:lpstr>Converting to Binary</vt:lpstr>
      <vt:lpstr>Binary Tips and Tricks</vt:lpstr>
      <vt:lpstr>“Short Circuit” Evaluation</vt:lpstr>
      <vt:lpstr>Review: Complex Expressions</vt:lpstr>
      <vt:lpstr>Short Circuit Evaluation</vt:lpstr>
      <vt:lpstr>Short Circuit Evaluation – Rules</vt:lpstr>
      <vt:lpstr>Short Circuiting – and</vt:lpstr>
      <vt:lpstr>Short Circuiting – or</vt:lpstr>
      <vt:lpstr>Causing Errors</vt:lpstr>
      <vt:lpstr>Simplifying Conditionals</vt:lpstr>
      <vt:lpstr>Project 3</vt:lpstr>
      <vt:lpstr>Do Not Cheat on Project 3</vt:lpstr>
      <vt:lpstr>Boards in Project 3</vt:lpstr>
      <vt:lpstr>PowerPoint Presentation</vt:lpstr>
      <vt:lpstr>PowerPoint Presentation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462</cp:revision>
  <dcterms:created xsi:type="dcterms:W3CDTF">2014-05-05T14:25:42Z</dcterms:created>
  <dcterms:modified xsi:type="dcterms:W3CDTF">2019-05-01T16:54:22Z</dcterms:modified>
</cp:coreProperties>
</file>